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0" r:id="rId2"/>
    <p:sldId id="271" r:id="rId3"/>
    <p:sldId id="256" r:id="rId4"/>
    <p:sldId id="258" r:id="rId5"/>
    <p:sldId id="279" r:id="rId6"/>
    <p:sldId id="272" r:id="rId7"/>
    <p:sldId id="295" r:id="rId8"/>
    <p:sldId id="270" r:id="rId9"/>
    <p:sldId id="276" r:id="rId10"/>
    <p:sldId id="273" r:id="rId11"/>
    <p:sldId id="265" r:id="rId12"/>
    <p:sldId id="264" r:id="rId13"/>
    <p:sldId id="263" r:id="rId14"/>
    <p:sldId id="274" r:id="rId15"/>
    <p:sldId id="275" r:id="rId16"/>
    <p:sldId id="280" r:id="rId17"/>
    <p:sldId id="281" r:id="rId18"/>
    <p:sldId id="286" r:id="rId19"/>
    <p:sldId id="290" r:id="rId20"/>
    <p:sldId id="288" r:id="rId21"/>
    <p:sldId id="287" r:id="rId22"/>
    <p:sldId id="292" r:id="rId23"/>
    <p:sldId id="259" r:id="rId24"/>
    <p:sldId id="277" r:id="rId25"/>
    <p:sldId id="278" r:id="rId26"/>
    <p:sldId id="293" r:id="rId27"/>
    <p:sldId id="282" r:id="rId28"/>
    <p:sldId id="262" r:id="rId29"/>
    <p:sldId id="284" r:id="rId30"/>
    <p:sldId id="283" r:id="rId31"/>
    <p:sldId id="261" r:id="rId32"/>
    <p:sldId id="285" r:id="rId33"/>
    <p:sldId id="289" r:id="rId34"/>
    <p:sldId id="269" r:id="rId35"/>
    <p:sldId id="291" r:id="rId3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89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75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26C66-9095-D846-9CC3-1280D4C365D7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B4EC5-A9A0-D34A-8996-18B30DE1F51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8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32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73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833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946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09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88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484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815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047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732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523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061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527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99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2306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245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283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466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741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5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30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19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735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8369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240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812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799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377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6699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0508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52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072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07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495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08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65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69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20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322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08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32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927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416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5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54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DF00-D3C6-0341-B83A-C76C7C26FC58}" type="datetimeFigureOut">
              <a:rPr lang="it-IT" smtClean="0"/>
              <a:t>06/05/17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  <p:pic>
        <p:nvPicPr>
          <p:cNvPr id="7" name="Immagine 6" descr="sciabarra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76238"/>
            <a:ext cx="2690224" cy="8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 Black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9" Type="http://schemas.openxmlformats.org/officeDocument/2006/relationships/image" Target="../media/image23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2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8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722313" y="1679111"/>
            <a:ext cx="8421687" cy="1362075"/>
          </a:xfrm>
        </p:spPr>
        <p:txBody>
          <a:bodyPr>
            <a:noAutofit/>
          </a:bodyPr>
          <a:lstStyle/>
          <a:p>
            <a:r>
              <a:rPr lang="it-IT" sz="6000" dirty="0" err="1" smtClean="0">
                <a:latin typeface="Avenir Black"/>
                <a:cs typeface="Avenir Black"/>
              </a:rPr>
              <a:t>DevOPS</a:t>
            </a:r>
            <a:r>
              <a:rPr lang="it-IT" sz="6000" dirty="0" smtClean="0">
                <a:latin typeface="Avenir Black"/>
                <a:cs typeface="Avenir Black"/>
              </a:rPr>
              <a:t> for SCALA</a:t>
            </a:r>
            <a:endParaRPr lang="it-IT" sz="6000" dirty="0">
              <a:latin typeface="Avenir Black"/>
              <a:cs typeface="Avenir Black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722313" y="3041186"/>
            <a:ext cx="7772400" cy="1500187"/>
          </a:xfrm>
        </p:spPr>
        <p:txBody>
          <a:bodyPr>
            <a:noAutofit/>
          </a:bodyPr>
          <a:lstStyle/>
          <a:p>
            <a:r>
              <a:rPr lang="it-IT" sz="4400" dirty="0" smtClean="0">
                <a:solidFill>
                  <a:schemeClr val="tx1"/>
                </a:solidFill>
              </a:rPr>
              <a:t>  </a:t>
            </a:r>
            <a:r>
              <a:rPr lang="it-IT" sz="4400" dirty="0" err="1" smtClean="0">
                <a:solidFill>
                  <a:schemeClr val="tx1"/>
                </a:solidFill>
              </a:rPr>
              <a:t>Cloud</a:t>
            </a:r>
            <a:r>
              <a:rPr lang="it-IT" sz="4400" dirty="0" smtClean="0">
                <a:solidFill>
                  <a:schemeClr val="tx1"/>
                </a:solidFill>
              </a:rPr>
              <a:t> Building</a:t>
            </a:r>
          </a:p>
          <a:p>
            <a:r>
              <a:rPr lang="it-IT" sz="4400" dirty="0" smtClean="0">
                <a:solidFill>
                  <a:schemeClr val="tx1"/>
                </a:solidFill>
              </a:rPr>
              <a:t>  for Scala </a:t>
            </a:r>
            <a:r>
              <a:rPr lang="it-IT" sz="4400" dirty="0" err="1" smtClean="0">
                <a:solidFill>
                  <a:schemeClr val="tx1"/>
                </a:solidFill>
              </a:rPr>
              <a:t>Entusiasts</a:t>
            </a:r>
            <a:endParaRPr lang="it-IT" sz="4400" dirty="0">
              <a:solidFill>
                <a:schemeClr val="tx1"/>
              </a:solidFill>
            </a:endParaRPr>
          </a:p>
        </p:txBody>
      </p:sp>
      <p:sp>
        <p:nvSpPr>
          <p:cNvPr id="6" name="Segnaposto testo 4"/>
          <p:cNvSpPr txBox="1">
            <a:spLocks/>
          </p:cNvSpPr>
          <p:nvPr/>
        </p:nvSpPr>
        <p:spPr>
          <a:xfrm>
            <a:off x="303960" y="4716604"/>
            <a:ext cx="7928628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4400" dirty="0" smtClean="0">
                <a:latin typeface="American Typewriter"/>
                <a:cs typeface="American Typewriter"/>
              </a:rPr>
              <a:t>  Michele </a:t>
            </a:r>
            <a:r>
              <a:rPr lang="it-IT" sz="4400" dirty="0" err="1" smtClean="0">
                <a:latin typeface="American Typewriter"/>
                <a:cs typeface="American Typewriter"/>
              </a:rPr>
              <a:t>Sciabarrà</a:t>
            </a:r>
            <a:r>
              <a:rPr lang="it-IT" sz="4400" dirty="0" smtClean="0">
                <a:latin typeface="American Typewriter"/>
                <a:cs typeface="American Typewriter"/>
              </a:rPr>
              <a:t>      </a:t>
            </a:r>
          </a:p>
          <a:p>
            <a:pPr algn="r"/>
            <a:r>
              <a:rPr lang="it-IT" sz="4400" dirty="0" err="1" smtClean="0">
                <a:latin typeface="American Typewriter"/>
                <a:cs typeface="American Typewriter"/>
              </a:rPr>
              <a:t>michele@sciabarra.com</a:t>
            </a:r>
            <a:endParaRPr lang="it-IT" sz="4400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27324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2853367" y="274638"/>
            <a:ext cx="6290633" cy="1143000"/>
          </a:xfrm>
        </p:spPr>
        <p:txBody>
          <a:bodyPr/>
          <a:lstStyle/>
          <a:p>
            <a:r>
              <a:rPr lang="it-IT" dirty="0" smtClean="0"/>
              <a:t>Building on the </a:t>
            </a:r>
            <a:r>
              <a:rPr lang="it-IT" dirty="0" err="1" smtClean="0"/>
              <a:t>shoulders</a:t>
            </a:r>
            <a:r>
              <a:rPr lang="it-IT" dirty="0" smtClean="0"/>
              <a:t> of </a:t>
            </a:r>
            <a:r>
              <a:rPr lang="it-IT" dirty="0" err="1" smtClean="0"/>
              <a:t>giants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90" y="2114337"/>
            <a:ext cx="2257862" cy="100270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846036" y="2179094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040" y="2179094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67" y="2179094"/>
            <a:ext cx="992669" cy="81895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271" y="5438588"/>
            <a:ext cx="1086291" cy="119657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625" y="3569063"/>
            <a:ext cx="1731742" cy="1369146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562" y="5057738"/>
            <a:ext cx="2980990" cy="175665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6165" y="3345211"/>
            <a:ext cx="4248524" cy="171252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10"/>
          <a:srcRect r="66948" b="10746"/>
          <a:stretch/>
        </p:blipFill>
        <p:spPr>
          <a:xfrm>
            <a:off x="1121625" y="4821342"/>
            <a:ext cx="1508660" cy="19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real</a:t>
            </a:r>
            <a:r>
              <a:rPr lang="it-IT" dirty="0" smtClean="0"/>
              <a:t> life of</a:t>
            </a:r>
            <a:br>
              <a:rPr lang="it-IT" dirty="0" smtClean="0"/>
            </a:br>
            <a:r>
              <a:rPr lang="it-IT" dirty="0" smtClean="0"/>
              <a:t>a </a:t>
            </a:r>
            <a:r>
              <a:rPr lang="it-IT" dirty="0" err="1" smtClean="0"/>
              <a:t>DevOps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25" y="2553913"/>
            <a:ext cx="1931163" cy="193116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719" y="2553913"/>
            <a:ext cx="1931163" cy="193116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140" y="1752868"/>
            <a:ext cx="1524000" cy="1524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78" y="2553913"/>
            <a:ext cx="1931163" cy="193116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51" y="4485076"/>
            <a:ext cx="1396378" cy="153814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6140" y="4654073"/>
            <a:ext cx="1731742" cy="13691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010" y="4562683"/>
            <a:ext cx="1480184" cy="146053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2" y="1814220"/>
            <a:ext cx="1524000" cy="1524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882" y="175286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2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How I </a:t>
            </a:r>
            <a:r>
              <a:rPr lang="it-IT" dirty="0" err="1" smtClean="0"/>
              <a:t>feel</a:t>
            </a:r>
            <a:r>
              <a:rPr lang="it-IT" dirty="0" smtClean="0"/>
              <a:t>  </a:t>
            </a:r>
            <a:r>
              <a:rPr lang="it-IT" dirty="0" err="1" smtClean="0"/>
              <a:t>when</a:t>
            </a:r>
            <a:r>
              <a:rPr lang="it-IT" dirty="0" smtClean="0"/>
              <a:t> I script with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66685" y="5918117"/>
            <a:ext cx="4040188" cy="639762"/>
          </a:xfrm>
        </p:spPr>
        <p:txBody>
          <a:bodyPr/>
          <a:lstStyle/>
          <a:p>
            <a:r>
              <a:rPr lang="it-IT" sz="4800" dirty="0" smtClean="0"/>
              <a:t>   BASH</a:t>
            </a:r>
            <a:endParaRPr lang="it-IT" sz="4800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100" b="1100"/>
          <a:stretch>
            <a:fillRect/>
          </a:stretch>
        </p:blipFill>
        <p:spPr>
          <a:xfrm>
            <a:off x="342170" y="1504802"/>
            <a:ext cx="4040188" cy="3951288"/>
          </a:xfrm>
        </p:spPr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358652" y="5888919"/>
            <a:ext cx="4041775" cy="639762"/>
          </a:xfrm>
        </p:spPr>
        <p:txBody>
          <a:bodyPr/>
          <a:lstStyle/>
          <a:p>
            <a:r>
              <a:rPr lang="it-IT" sz="4400" dirty="0" smtClean="0"/>
              <a:t>     SCALA</a:t>
            </a:r>
            <a:endParaRPr lang="it-IT" sz="4400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l="4281" r="4281"/>
          <a:stretch>
            <a:fillRect/>
          </a:stretch>
        </p:blipFill>
        <p:spPr>
          <a:xfrm>
            <a:off x="4346201" y="1554610"/>
            <a:ext cx="4041775" cy="3951288"/>
          </a:xfrm>
        </p:spPr>
      </p:pic>
    </p:spTree>
    <p:extLst>
      <p:ext uri="{BB962C8B-B14F-4D97-AF65-F5344CB8AC3E}">
        <p14:creationId xmlns:p14="http://schemas.microsoft.com/office/powerpoint/2010/main" val="229708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Bonus slide:</a:t>
            </a:r>
            <a:br>
              <a:rPr lang="it-IT" dirty="0" smtClean="0"/>
            </a:br>
            <a:r>
              <a:rPr lang="it-IT" dirty="0" err="1"/>
              <a:t>O</a:t>
            </a:r>
            <a:r>
              <a:rPr lang="it-IT" dirty="0" err="1" smtClean="0"/>
              <a:t>ther</a:t>
            </a:r>
            <a:r>
              <a:rPr lang="it-IT" dirty="0" smtClean="0"/>
              <a:t> feelings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06905" y="5934488"/>
            <a:ext cx="3181082" cy="639762"/>
          </a:xfrm>
        </p:spPr>
        <p:txBody>
          <a:bodyPr/>
          <a:lstStyle/>
          <a:p>
            <a:r>
              <a:rPr lang="it-IT" sz="4800" dirty="0" smtClean="0"/>
              <a:t>PERL</a:t>
            </a:r>
            <a:endParaRPr lang="it-IT" sz="480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3124200" y="5934488"/>
            <a:ext cx="4041775" cy="639762"/>
          </a:xfrm>
        </p:spPr>
        <p:txBody>
          <a:bodyPr/>
          <a:lstStyle/>
          <a:p>
            <a:r>
              <a:rPr lang="it-IT" sz="4400" dirty="0" smtClean="0"/>
              <a:t>   PYTHON</a:t>
            </a:r>
            <a:endParaRPr lang="it-IT" sz="4400" dirty="0"/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924" b="924"/>
          <a:stretch>
            <a:fillRect/>
          </a:stretch>
        </p:blipFill>
        <p:spPr>
          <a:xfrm>
            <a:off x="0" y="2209198"/>
            <a:ext cx="3632897" cy="3551564"/>
          </a:xfr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79" y="2197663"/>
            <a:ext cx="2365667" cy="35485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346" y="2197663"/>
            <a:ext cx="3109802" cy="3548500"/>
          </a:xfrm>
          <a:prstGeom prst="rect">
            <a:avLst/>
          </a:prstGeom>
        </p:spPr>
      </p:pic>
      <p:sp>
        <p:nvSpPr>
          <p:cNvPr id="8" name="Segnaposto testo 4"/>
          <p:cNvSpPr txBox="1">
            <a:spLocks/>
          </p:cNvSpPr>
          <p:nvPr/>
        </p:nvSpPr>
        <p:spPr>
          <a:xfrm>
            <a:off x="6035686" y="5934488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400" dirty="0" smtClean="0"/>
              <a:t>   RUBY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56385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870864" cy="1143000"/>
          </a:xfrm>
        </p:spPr>
        <p:txBody>
          <a:bodyPr/>
          <a:lstStyle/>
          <a:p>
            <a:r>
              <a:rPr lang="it-IT" dirty="0" smtClean="0"/>
              <a:t>How a </a:t>
            </a:r>
            <a:r>
              <a:rPr lang="it-IT" dirty="0" err="1" smtClean="0"/>
              <a:t>DevOps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DevEnv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6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5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123129"/>
            <a:ext cx="5562600" cy="1143000"/>
          </a:xfrm>
        </p:spPr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do</a:t>
            </a:r>
            <a:br>
              <a:rPr lang="it-IT" dirty="0" smtClean="0"/>
            </a:br>
            <a:r>
              <a:rPr lang="it-IT" dirty="0" smtClean="0"/>
              <a:t>a bit </a:t>
            </a:r>
            <a:r>
              <a:rPr lang="it-IT" dirty="0" err="1" smtClean="0"/>
              <a:t>better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129"/>
            <a:ext cx="9187276" cy="56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3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1" y="364020"/>
            <a:ext cx="1000750" cy="82561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4198722" y="481753"/>
            <a:ext cx="297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35" y="1417638"/>
            <a:ext cx="6442118" cy="53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65461"/>
            <a:ext cx="5915212" cy="1143000"/>
          </a:xfrm>
        </p:spPr>
        <p:txBody>
          <a:bodyPr/>
          <a:lstStyle/>
          <a:p>
            <a:r>
              <a:rPr lang="it-IT" dirty="0" smtClean="0"/>
              <a:t>Ammonite</a:t>
            </a:r>
            <a:br>
              <a:rPr lang="it-IT" dirty="0" smtClean="0"/>
            </a:br>
            <a:r>
              <a:rPr lang="it-IT" dirty="0" smtClean="0"/>
              <a:t>Scripting </a:t>
            </a:r>
            <a:r>
              <a:rPr lang="it-IT" dirty="0" err="1" smtClean="0"/>
              <a:t>features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376"/>
            <a:ext cx="9144000" cy="56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Hierarchy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of Containers</a:t>
            </a:r>
            <a:endParaRPr lang="it-IT" dirty="0"/>
          </a:p>
        </p:txBody>
      </p:sp>
      <p:pic>
        <p:nvPicPr>
          <p:cNvPr id="4" name="Immagine 3" descr="hierarch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34" y="1695348"/>
            <a:ext cx="6088137" cy="49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5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base Image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Built</a:t>
            </a:r>
            <a:r>
              <a:rPr lang="it-IT" dirty="0" smtClean="0"/>
              <a:t> on top of Alpine Linux</a:t>
            </a:r>
          </a:p>
          <a:p>
            <a:pPr lvl="1"/>
            <a:r>
              <a:rPr lang="it-IT" dirty="0" smtClean="0"/>
              <a:t>an "in-</a:t>
            </a:r>
            <a:r>
              <a:rPr lang="it-IT" dirty="0" err="1" smtClean="0"/>
              <a:t>memory</a:t>
            </a:r>
            <a:r>
              <a:rPr lang="it-IT" dirty="0" smtClean="0"/>
              <a:t>" </a:t>
            </a:r>
            <a:r>
              <a:rPr lang="it-IT" dirty="0" err="1" smtClean="0"/>
              <a:t>ultrasmall</a:t>
            </a:r>
            <a:r>
              <a:rPr lang="it-IT" dirty="0" smtClean="0"/>
              <a:t> </a:t>
            </a:r>
            <a:r>
              <a:rPr lang="it-IT" dirty="0" err="1" smtClean="0"/>
              <a:t>linux</a:t>
            </a:r>
            <a:r>
              <a:rPr lang="it-IT" dirty="0" smtClean="0"/>
              <a:t> </a:t>
            </a:r>
            <a:r>
              <a:rPr lang="it-IT" dirty="0" err="1" smtClean="0"/>
              <a:t>distro</a:t>
            </a:r>
            <a:endParaRPr lang="it-IT" dirty="0" smtClean="0"/>
          </a:p>
          <a:p>
            <a:r>
              <a:rPr lang="it-IT" dirty="0" err="1" smtClean="0"/>
              <a:t>Daemontools</a:t>
            </a:r>
            <a:endParaRPr lang="it-IT" dirty="0" smtClean="0"/>
          </a:p>
          <a:p>
            <a:pPr lvl="1"/>
            <a:r>
              <a:rPr lang="it-IT" dirty="0" err="1" smtClean="0"/>
              <a:t>provides</a:t>
            </a:r>
            <a:r>
              <a:rPr lang="it-IT" dirty="0" smtClean="0"/>
              <a:t> </a:t>
            </a:r>
            <a:r>
              <a:rPr lang="it-IT" dirty="0" err="1" smtClean="0"/>
              <a:t>monitoring</a:t>
            </a:r>
            <a:r>
              <a:rPr lang="it-IT" dirty="0" smtClean="0"/>
              <a:t> of </a:t>
            </a:r>
            <a:r>
              <a:rPr lang="it-IT" dirty="0" err="1" smtClean="0"/>
              <a:t>applications</a:t>
            </a:r>
            <a:endParaRPr lang="it-IT" dirty="0" smtClean="0"/>
          </a:p>
          <a:p>
            <a:r>
              <a:rPr lang="it-IT" dirty="0" err="1" smtClean="0"/>
              <a:t>Augeas</a:t>
            </a:r>
            <a:endParaRPr lang="it-IT" dirty="0" smtClean="0"/>
          </a:p>
          <a:p>
            <a:pPr lvl="1"/>
            <a:r>
              <a:rPr lang="it-IT" dirty="0" err="1" smtClean="0"/>
              <a:t>Configuration</a:t>
            </a:r>
            <a:r>
              <a:rPr lang="it-IT" dirty="0" smtClean="0"/>
              <a:t> file </a:t>
            </a:r>
            <a:r>
              <a:rPr lang="it-IT" dirty="0" err="1" smtClean="0"/>
              <a:t>helper</a:t>
            </a:r>
            <a:endParaRPr lang="it-IT" dirty="0" smtClean="0"/>
          </a:p>
          <a:p>
            <a:r>
              <a:rPr lang="it-IT" dirty="0" err="1" smtClean="0"/>
              <a:t>Serf</a:t>
            </a:r>
            <a:endParaRPr lang="it-IT" dirty="0" smtClean="0"/>
          </a:p>
          <a:p>
            <a:pPr lvl="1"/>
            <a:r>
              <a:rPr lang="it-IT" dirty="0" err="1" smtClean="0"/>
              <a:t>Provides</a:t>
            </a:r>
            <a:r>
              <a:rPr lang="it-IT" dirty="0" smtClean="0"/>
              <a:t> </a:t>
            </a:r>
            <a:r>
              <a:rPr lang="it-IT" dirty="0" err="1" smtClean="0"/>
              <a:t>autodiscovery</a:t>
            </a:r>
            <a:r>
              <a:rPr lang="it-IT" dirty="0" smtClean="0"/>
              <a:t> and inter-container </a:t>
            </a:r>
            <a:r>
              <a:rPr lang="it-IT" dirty="0" err="1" smtClean="0"/>
              <a:t>communication</a:t>
            </a: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0266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do </a:t>
            </a:r>
            <a:br>
              <a:rPr lang="it-IT" dirty="0" smtClean="0"/>
            </a:br>
            <a:r>
              <a:rPr lang="it-IT" dirty="0" smtClean="0"/>
              <a:t>Big Data!</a:t>
            </a:r>
            <a:endParaRPr lang="it-IT" dirty="0"/>
          </a:p>
        </p:txBody>
      </p:sp>
      <p:pic>
        <p:nvPicPr>
          <p:cNvPr id="6" name="Immagine 5" descr="Scal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5" y="1894832"/>
            <a:ext cx="2438400" cy="9144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47" y="2809232"/>
            <a:ext cx="6995228" cy="2914678"/>
          </a:xfrm>
          <a:prstGeom prst="rect">
            <a:avLst/>
          </a:prstGeom>
        </p:spPr>
      </p:pic>
      <p:pic>
        <p:nvPicPr>
          <p:cNvPr id="7" name="Immagine 6" descr="spa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11" y="4802997"/>
            <a:ext cx="2647950" cy="205500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1" y="5372353"/>
            <a:ext cx="2216350" cy="148564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964" y="1894832"/>
            <a:ext cx="3151268" cy="13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MosaicoDocker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SBT </a:t>
            </a:r>
            <a:r>
              <a:rPr lang="it-IT" dirty="0" err="1" smtClean="0"/>
              <a:t>Plugin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>
          <a:xfrm>
            <a:off x="443753" y="1643250"/>
            <a:ext cx="4038600" cy="4525963"/>
          </a:xfrm>
        </p:spPr>
        <p:txBody>
          <a:bodyPr/>
          <a:lstStyle/>
          <a:p>
            <a:r>
              <a:rPr lang="it-IT" dirty="0" err="1" smtClean="0"/>
              <a:t>Extends</a:t>
            </a:r>
            <a:r>
              <a:rPr lang="it-IT" dirty="0" smtClean="0"/>
              <a:t> SBT-DOCKER</a:t>
            </a:r>
          </a:p>
          <a:p>
            <a:r>
              <a:rPr lang="it-IT" dirty="0" smtClean="0"/>
              <a:t>Model </a:t>
            </a:r>
            <a:r>
              <a:rPr lang="it-IT" dirty="0" err="1" smtClean="0"/>
              <a:t>dependencies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containers</a:t>
            </a:r>
          </a:p>
          <a:p>
            <a:r>
              <a:rPr lang="it-IT" dirty="0" smtClean="0"/>
              <a:t>Can </a:t>
            </a:r>
            <a:r>
              <a:rPr lang="it-IT" dirty="0"/>
              <a:t>script </a:t>
            </a:r>
            <a:r>
              <a:rPr lang="it-IT" dirty="0" err="1"/>
              <a:t>Dockerfile</a:t>
            </a:r>
            <a:r>
              <a:rPr lang="it-IT" dirty="0"/>
              <a:t> generation in </a:t>
            </a:r>
            <a:r>
              <a:rPr lang="it-IT" dirty="0" smtClean="0"/>
              <a:t>scala</a:t>
            </a:r>
          </a:p>
          <a:p>
            <a:r>
              <a:rPr lang="it-IT" dirty="0" err="1" smtClean="0"/>
              <a:t>External</a:t>
            </a:r>
            <a:r>
              <a:rPr lang="it-IT" dirty="0" smtClean="0"/>
              <a:t> </a:t>
            </a:r>
            <a:r>
              <a:rPr lang="it-IT" dirty="0" err="1" smtClean="0"/>
              <a:t>configuration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Downloading of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  <a:r>
              <a:rPr lang="it-IT" dirty="0" err="1" smtClean="0"/>
              <a:t>before</a:t>
            </a:r>
            <a:r>
              <a:rPr lang="it-IT" dirty="0" smtClean="0"/>
              <a:t> building the image</a:t>
            </a:r>
          </a:p>
          <a:p>
            <a:r>
              <a:rPr lang="it-IT" dirty="0" err="1" smtClean="0"/>
              <a:t>Ability</a:t>
            </a:r>
            <a:r>
              <a:rPr lang="it-IT" dirty="0" smtClean="0"/>
              <a:t> to compile and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r>
              <a:rPr lang="it-IT" dirty="0" err="1" smtClean="0"/>
              <a:t>packages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images</a:t>
            </a:r>
            <a:endParaRPr lang="it-IT" dirty="0"/>
          </a:p>
          <a:p>
            <a:r>
              <a:rPr lang="it-IT" dirty="0" smtClean="0"/>
              <a:t>Smart "</a:t>
            </a:r>
            <a:r>
              <a:rPr lang="it-IT" dirty="0" err="1" smtClean="0"/>
              <a:t>unpacking</a:t>
            </a:r>
            <a:r>
              <a:rPr lang="it-IT" dirty="0" smtClean="0"/>
              <a:t>" of </a:t>
            </a:r>
            <a:r>
              <a:rPr lang="it-IT" dirty="0" err="1" smtClean="0"/>
              <a:t>archives</a:t>
            </a:r>
            <a:r>
              <a:rPr lang="it-IT" dirty="0" smtClean="0"/>
              <a:t> (</a:t>
            </a:r>
            <a:r>
              <a:rPr lang="it-IT" dirty="0" err="1" smtClean="0"/>
              <a:t>removing</a:t>
            </a:r>
            <a:r>
              <a:rPr lang="it-IT" dirty="0" smtClean="0"/>
              <a:t> </a:t>
            </a:r>
            <a:r>
              <a:rPr lang="it-IT" dirty="0" err="1" smtClean="0"/>
              <a:t>unnesessary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)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21174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28789" y="26893"/>
            <a:ext cx="5562600" cy="1143000"/>
          </a:xfrm>
        </p:spPr>
        <p:txBody>
          <a:bodyPr/>
          <a:lstStyle/>
          <a:p>
            <a:r>
              <a:rPr lang="it-IT" dirty="0" smtClean="0"/>
              <a:t>Building with SBT-DOCKER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717"/>
            <a:ext cx="9144000" cy="58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274638"/>
            <a:ext cx="6019800" cy="1143000"/>
          </a:xfrm>
        </p:spPr>
        <p:txBody>
          <a:bodyPr/>
          <a:lstStyle/>
          <a:p>
            <a:r>
              <a:rPr lang="it-IT" dirty="0" err="1" smtClean="0"/>
              <a:t>Four</a:t>
            </a:r>
            <a:r>
              <a:rPr lang="it-IT" dirty="0" smtClean="0"/>
              <a:t> </a:t>
            </a:r>
            <a:r>
              <a:rPr lang="it-IT" dirty="0" err="1" smtClean="0"/>
              <a:t>Steps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to the </a:t>
            </a:r>
            <a:r>
              <a:rPr lang="it-IT" dirty="0" err="1" smtClean="0"/>
              <a:t>Enlightment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4" y="1814004"/>
            <a:ext cx="2841304" cy="198105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/>
          <a:srcRect l="35906" r="36404"/>
          <a:stretch/>
        </p:blipFill>
        <p:spPr>
          <a:xfrm>
            <a:off x="6146924" y="2352008"/>
            <a:ext cx="1105759" cy="103339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450" y="2091536"/>
            <a:ext cx="1445249" cy="158399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155" y="2097350"/>
            <a:ext cx="1229430" cy="1578179"/>
          </a:xfrm>
          <a:prstGeom prst="rect">
            <a:avLst/>
          </a:prstGeom>
        </p:spPr>
      </p:pic>
      <p:pic>
        <p:nvPicPr>
          <p:cNvPr id="8" name="Immagine 7" descr="hierarch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5" y="4255092"/>
            <a:ext cx="2569883" cy="2109848"/>
          </a:xfrm>
          <a:prstGeom prst="rect">
            <a:avLst/>
          </a:prstGeom>
        </p:spPr>
      </p:pic>
      <p:pic>
        <p:nvPicPr>
          <p:cNvPr id="9" name="Immagine 8" descr="deploy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4167940"/>
            <a:ext cx="2114177" cy="21970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60725" y="1895807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1</a:t>
            </a:r>
            <a:endParaRPr lang="it-IT" sz="40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434971" y="1895807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2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160725" y="4255092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3</a:t>
            </a:r>
            <a:endParaRPr lang="it-IT" sz="40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344684" y="4269878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4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59277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1: building the </a:t>
            </a:r>
            <a:r>
              <a:rPr lang="it-IT" dirty="0" err="1" smtClean="0"/>
              <a:t>cloud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910" y="2336946"/>
            <a:ext cx="4663890" cy="32518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12" y="3213248"/>
            <a:ext cx="2061631" cy="227093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94" y="2219213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733428" y="2219213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33428" y="5914008"/>
            <a:ext cx="6270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 smtClean="0"/>
              <a:t>Actually</a:t>
            </a:r>
            <a:r>
              <a:rPr lang="it-IT" sz="4000" dirty="0" smtClean="0"/>
              <a:t>: </a:t>
            </a:r>
            <a:r>
              <a:rPr lang="it-IT" sz="4000" dirty="0" err="1" smtClean="0"/>
              <a:t>creating</a:t>
            </a:r>
            <a:r>
              <a:rPr lang="it-IT" sz="4000" dirty="0" smtClean="0"/>
              <a:t> the </a:t>
            </a:r>
            <a:r>
              <a:rPr lang="it-IT" sz="4000" dirty="0" err="1" smtClean="0"/>
              <a:t>VMs</a:t>
            </a:r>
            <a:r>
              <a:rPr lang="it-IT" sz="4000" dirty="0" smtClean="0"/>
              <a:t>....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54958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Formation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6" y="1320800"/>
            <a:ext cx="81153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7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 err="1"/>
              <a:t>C</a:t>
            </a:r>
            <a:r>
              <a:rPr lang="it-IT" sz="4000" dirty="0" err="1" smtClean="0"/>
              <a:t>ustomising</a:t>
            </a:r>
            <a:r>
              <a:rPr lang="it-IT" sz="4000" dirty="0" smtClean="0"/>
              <a:t/>
            </a:r>
            <a:br>
              <a:rPr lang="it-IT" sz="4000" dirty="0" smtClean="0"/>
            </a:br>
            <a:r>
              <a:rPr lang="it-IT" sz="4000" dirty="0" err="1" smtClean="0"/>
              <a:t>cloudformation.yml</a:t>
            </a:r>
            <a:endParaRPr lang="it-IT" sz="4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/>
          <a:srcRect l="-2537" t="840" r="2537" b="5034"/>
          <a:stretch/>
        </p:blipFill>
        <p:spPr>
          <a:xfrm>
            <a:off x="4389975" y="1837766"/>
            <a:ext cx="4712182" cy="5020235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4614093" y="1441549"/>
            <a:ext cx="33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Courier New"/>
                <a:cs typeface="Courier New"/>
              </a:rPr>
              <a:t>conf</a:t>
            </a:r>
            <a:r>
              <a:rPr lang="it-IT" b="1" dirty="0" smtClean="0">
                <a:latin typeface="Courier New"/>
                <a:cs typeface="Courier New"/>
              </a:rPr>
              <a:t>/</a:t>
            </a:r>
            <a:r>
              <a:rPr lang="it-IT" b="1" dirty="0" err="1" smtClean="0">
                <a:latin typeface="Courier New"/>
                <a:cs typeface="Courier New"/>
              </a:rPr>
              <a:t>cloudformation.yml</a:t>
            </a:r>
            <a:endParaRPr lang="it-IT" b="1" dirty="0">
              <a:latin typeface="Courier New"/>
              <a:cs typeface="Courier New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1" y="2195606"/>
            <a:ext cx="4269699" cy="4049806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732864" y="1602304"/>
            <a:ext cx="198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Courier New"/>
                <a:cs typeface="Courier New"/>
              </a:rPr>
              <a:t>lib</a:t>
            </a:r>
            <a:r>
              <a:rPr lang="it-IT" b="1" dirty="0" smtClean="0">
                <a:latin typeface="Courier New"/>
                <a:cs typeface="Courier New"/>
              </a:rPr>
              <a:t>/</a:t>
            </a:r>
            <a:r>
              <a:rPr lang="it-IT" b="1" dirty="0" err="1" smtClean="0">
                <a:latin typeface="Courier New"/>
                <a:cs typeface="Courier New"/>
              </a:rPr>
              <a:t>Params.sc</a:t>
            </a:r>
            <a:endParaRPr lang="it-IT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3490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the </a:t>
            </a:r>
            <a:r>
              <a:rPr lang="it-IT" dirty="0" err="1" smtClean="0"/>
              <a:t>aws.sc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script </a:t>
            </a:r>
            <a:r>
              <a:rPr lang="it-IT" dirty="0" err="1" smtClean="0"/>
              <a:t>provides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60" y="1951315"/>
            <a:ext cx="9148859" cy="49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create the </a:t>
            </a:r>
            <a:r>
              <a:rPr lang="it-IT" dirty="0" err="1" smtClean="0"/>
              <a:t>VMs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300"/>
            <a:ext cx="9144000" cy="280299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4947"/>
            <a:ext cx="9144000" cy="280299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58" y="5353672"/>
            <a:ext cx="4870824" cy="148938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84734"/>
            <a:ext cx="4273176" cy="17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3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/>
              <a:t> </a:t>
            </a:r>
            <a:r>
              <a:rPr lang="it-IT" dirty="0" smtClean="0"/>
              <a:t>2 </a:t>
            </a:r>
            <a:r>
              <a:rPr lang="it-IT" dirty="0" err="1" smtClean="0"/>
              <a:t>Deploying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27" y="1927465"/>
            <a:ext cx="5243844" cy="36561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4" y="3645010"/>
            <a:ext cx="2962052" cy="234185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5"/>
          <a:srcRect l="35906" r="36404"/>
          <a:stretch/>
        </p:blipFill>
        <p:spPr>
          <a:xfrm>
            <a:off x="5354207" y="3689833"/>
            <a:ext cx="1728667" cy="161553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3" y="2374781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583887" y="2374781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989" y="2075958"/>
            <a:ext cx="1544062" cy="16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3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How </a:t>
            </a:r>
            <a:r>
              <a:rPr lang="it-IT" dirty="0" err="1" smtClean="0"/>
              <a:t>ansible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0" y="1691341"/>
            <a:ext cx="4765157" cy="449729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18" y="3732038"/>
            <a:ext cx="3810000" cy="245659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78845" y="1691341"/>
            <a:ext cx="407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smtClean="0"/>
              <a:t>A </a:t>
            </a:r>
            <a:r>
              <a:rPr lang="it-IT" sz="3600" dirty="0" err="1" smtClean="0"/>
              <a:t>collection</a:t>
            </a:r>
            <a:r>
              <a:rPr lang="it-IT" sz="3600" dirty="0" smtClean="0"/>
              <a:t> of </a:t>
            </a:r>
            <a:r>
              <a:rPr lang="it-IT" sz="3600" dirty="0" err="1" smtClean="0"/>
              <a:t>tasks</a:t>
            </a:r>
            <a:endParaRPr lang="it-IT" sz="36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08318" y="2901576"/>
            <a:ext cx="2315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An </a:t>
            </a:r>
            <a:r>
              <a:rPr lang="it-IT" sz="2400" dirty="0" err="1" smtClean="0"/>
              <a:t>inventory</a:t>
            </a:r>
            <a:r>
              <a:rPr lang="it-IT" sz="2400" dirty="0" smtClean="0"/>
              <a:t> file</a:t>
            </a:r>
          </a:p>
          <a:p>
            <a:pPr algn="ctr"/>
            <a:r>
              <a:rPr lang="it-IT" sz="2400" dirty="0" smtClean="0"/>
              <a:t>(</a:t>
            </a:r>
            <a:r>
              <a:rPr lang="it-IT" sz="2400" dirty="0" err="1" smtClean="0"/>
              <a:t>generated</a:t>
            </a:r>
            <a:r>
              <a:rPr lang="it-IT" sz="2400" dirty="0" smtClean="0"/>
              <a:t>)</a:t>
            </a:r>
            <a:endParaRPr lang="it-IT" sz="2400" dirty="0"/>
          </a:p>
        </p:txBody>
      </p:sp>
      <p:sp>
        <p:nvSpPr>
          <p:cNvPr id="8" name="Freccia destra 7"/>
          <p:cNvSpPr/>
          <p:nvPr/>
        </p:nvSpPr>
        <p:spPr>
          <a:xfrm>
            <a:off x="3089088" y="2375647"/>
            <a:ext cx="1165412" cy="3287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15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 idx="4294967295"/>
          </p:nvPr>
        </p:nvSpPr>
        <p:spPr>
          <a:xfrm>
            <a:off x="3581400" y="274638"/>
            <a:ext cx="5562600" cy="1143000"/>
          </a:xfrm>
        </p:spPr>
        <p:txBody>
          <a:bodyPr/>
          <a:lstStyle/>
          <a:p>
            <a:r>
              <a:rPr lang="it-IT" dirty="0" err="1" smtClean="0"/>
              <a:t>Mission</a:t>
            </a:r>
            <a:r>
              <a:rPr lang="it-IT" dirty="0" smtClean="0"/>
              <a:t> Statement</a:t>
            </a:r>
            <a:endParaRPr lang="it-IT" dirty="0"/>
          </a:p>
        </p:txBody>
      </p:sp>
      <p:pic>
        <p:nvPicPr>
          <p:cNvPr id="2" name="Immagine 1" descr="miss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9" y="1733110"/>
            <a:ext cx="7455448" cy="453844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l="35906" r="36404"/>
          <a:stretch/>
        </p:blipFill>
        <p:spPr>
          <a:xfrm>
            <a:off x="5692784" y="5075248"/>
            <a:ext cx="971210" cy="9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Ansible</a:t>
            </a:r>
            <a:r>
              <a:rPr lang="it-IT" dirty="0" smtClean="0"/>
              <a:t> &amp; </a:t>
            </a:r>
            <a:r>
              <a:rPr lang="it-IT" dirty="0" err="1" smtClean="0"/>
              <a:t>Swarm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" y="1329009"/>
            <a:ext cx="9144000" cy="56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7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3. Building </a:t>
            </a:r>
            <a:br>
              <a:rPr lang="it-IT" dirty="0" smtClean="0"/>
            </a:br>
            <a:r>
              <a:rPr lang="it-IT" dirty="0" err="1" smtClean="0"/>
              <a:t>Docker</a:t>
            </a:r>
            <a:r>
              <a:rPr lang="it-IT" dirty="0" smtClean="0"/>
              <a:t> Images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67" y="1537166"/>
            <a:ext cx="3978406" cy="436033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34" y="1838842"/>
            <a:ext cx="2511777" cy="120091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13" y="3039759"/>
            <a:ext cx="2260121" cy="29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2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Preparing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4" y="1718609"/>
            <a:ext cx="4027670" cy="241972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22" y="1718610"/>
            <a:ext cx="3976110" cy="241972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705" y="4801509"/>
            <a:ext cx="6405456" cy="126325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706" y="4323978"/>
            <a:ext cx="5289176" cy="82527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4588" y="5133438"/>
            <a:ext cx="5146213" cy="1148109"/>
          </a:xfrm>
          <a:prstGeom prst="rect">
            <a:avLst/>
          </a:prstGeom>
        </p:spPr>
      </p:pic>
      <p:sp>
        <p:nvSpPr>
          <p:cNvPr id="13" name="Freccia su 12"/>
          <p:cNvSpPr/>
          <p:nvPr/>
        </p:nvSpPr>
        <p:spPr>
          <a:xfrm>
            <a:off x="1180353" y="3466353"/>
            <a:ext cx="484632" cy="146038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79294" y="3410040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1</a:t>
            </a:r>
            <a:endParaRPr lang="it-IT" sz="400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4539022" y="3407190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2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8444060" y="4452998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3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414974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Create a Jenkins Job to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10" y="1844401"/>
            <a:ext cx="6603890" cy="501359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4401"/>
            <a:ext cx="2483027" cy="4168587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444060" y="1957821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432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4</a:t>
            </a:r>
            <a:br>
              <a:rPr lang="it-IT" dirty="0" smtClean="0"/>
            </a:br>
            <a:r>
              <a:rPr lang="it-IT" dirty="0" smtClean="0"/>
              <a:t>Orchestrate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122908" y="482772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Arial Rounded MT Bold"/>
                <a:cs typeface="Arial Rounded MT Bold"/>
              </a:rPr>
              <a:t>Docker</a:t>
            </a:r>
            <a:r>
              <a:rPr lang="it-IT" b="1" dirty="0" smtClean="0">
                <a:latin typeface="Arial Rounded MT Bold"/>
                <a:cs typeface="Arial Rounded MT Bold"/>
              </a:rPr>
              <a:t> Compose</a:t>
            </a:r>
            <a:endParaRPr lang="it-IT" b="1" dirty="0">
              <a:latin typeface="Arial Rounded MT Bold"/>
              <a:cs typeface="Arial Rounded MT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30" y="1648424"/>
            <a:ext cx="3218815" cy="317608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70" y="2463800"/>
            <a:ext cx="1840430" cy="151835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079712" y="4116626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5448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Orchestrate</a:t>
            </a:r>
            <a:endParaRPr lang="it-IT" dirty="0"/>
          </a:p>
        </p:txBody>
      </p:sp>
      <p:pic>
        <p:nvPicPr>
          <p:cNvPr id="3" name="Immagine 2" descr="deplo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31" y="1895039"/>
            <a:ext cx="4373282" cy="454460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74" y="1735270"/>
            <a:ext cx="4370703" cy="48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tried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7" y="1713392"/>
            <a:ext cx="4064000" cy="9779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8" y="3947321"/>
            <a:ext cx="4166776" cy="146563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710" y="2797081"/>
            <a:ext cx="5196905" cy="1249856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445" y="5199329"/>
            <a:ext cx="4697752" cy="1815041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4370445" y="2168072"/>
            <a:ext cx="338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Cloudera</a:t>
            </a:r>
            <a:r>
              <a:rPr lang="it-IT" sz="2800" dirty="0" smtClean="0"/>
              <a:t> </a:t>
            </a:r>
            <a:r>
              <a:rPr lang="it-IT" sz="2800" dirty="0"/>
              <a:t>D</a:t>
            </a:r>
            <a:r>
              <a:rPr lang="it-IT" sz="2800" dirty="0" smtClean="0"/>
              <a:t>istribution</a:t>
            </a:r>
            <a:endParaRPr lang="it-IT" sz="2800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514736" y="3235964"/>
            <a:ext cx="121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DC/OS</a:t>
            </a:r>
            <a:endParaRPr lang="it-IT" sz="28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4309777" y="4184871"/>
            <a:ext cx="1265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Ambari</a:t>
            </a:r>
            <a:endParaRPr lang="it-IT" sz="2800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2697240" y="5827045"/>
            <a:ext cx="1425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Tectonic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6443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Tuning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sell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1230" r="11230"/>
          <a:stretch>
            <a:fillRect/>
          </a:stretch>
        </p:blipFill>
        <p:spPr/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t="1119" b="11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369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6158916" cy="1143000"/>
          </a:xfrm>
        </p:spPr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problem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with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382570" y="6255827"/>
            <a:ext cx="264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Amount</a:t>
            </a:r>
            <a:r>
              <a:rPr lang="it-IT" dirty="0" smtClean="0"/>
              <a:t> of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354132" y="19166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Effort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87" y="1895238"/>
            <a:ext cx="6837899" cy="4331701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6554911" y="3090192"/>
            <a:ext cx="143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Home </a:t>
            </a:r>
            <a:r>
              <a:rPr lang="it-IT" dirty="0" err="1" smtClean="0"/>
              <a:t>Grown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4468365" y="2720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Third Part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968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2739309" y="274638"/>
            <a:ext cx="6404691" cy="1143000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want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AWS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</a:t>
            </a:r>
            <a:r>
              <a:rPr lang="it-IT" dirty="0" err="1" smtClean="0"/>
              <a:t>Docker</a:t>
            </a:r>
            <a:endParaRPr lang="it-IT" dirty="0" smtClean="0"/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with Jenkins</a:t>
            </a:r>
          </a:p>
          <a:p>
            <a:r>
              <a:rPr lang="it-IT" dirty="0" smtClean="0"/>
              <a:t>And, of </a:t>
            </a:r>
            <a:r>
              <a:rPr lang="it-IT" dirty="0" err="1" smtClean="0"/>
              <a:t>course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customizability</a:t>
            </a:r>
            <a:endParaRPr lang="it-IT" dirty="0" smtClean="0"/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orchestration</a:t>
            </a:r>
            <a:endParaRPr lang="it-IT" dirty="0" smtClean="0"/>
          </a:p>
          <a:p>
            <a:pPr lvl="1"/>
            <a:r>
              <a:rPr lang="it-IT" dirty="0" err="1" smtClean="0"/>
              <a:t>Cheapest</a:t>
            </a:r>
            <a:r>
              <a:rPr lang="it-IT" dirty="0" smtClean="0"/>
              <a:t> </a:t>
            </a:r>
            <a:r>
              <a:rPr lang="it-IT" dirty="0" err="1" smtClean="0"/>
              <a:t>solution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lvl="1"/>
            <a:endParaRPr lang="it-IT" dirty="0" smtClean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r="66948" b="10746"/>
          <a:stretch/>
        </p:blipFill>
        <p:spPr>
          <a:xfrm>
            <a:off x="5589037" y="2729577"/>
            <a:ext cx="1508660" cy="19930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10" y="1417638"/>
            <a:ext cx="2980990" cy="175665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5"/>
          <a:srcRect l="35906" r="36404"/>
          <a:stretch/>
        </p:blipFill>
        <p:spPr>
          <a:xfrm>
            <a:off x="5877983" y="4936831"/>
            <a:ext cx="1105759" cy="10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0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2739309" y="274638"/>
            <a:ext cx="6404691" cy="1143000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do </a:t>
            </a:r>
            <a:r>
              <a:rPr lang="it-IT" dirty="0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endParaRPr lang="it-IT" dirty="0"/>
          </a:p>
        </p:txBody>
      </p:sp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>
          <a:xfrm>
            <a:off x="366802" y="1631576"/>
            <a:ext cx="4281398" cy="4525963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DO NOT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Hadoop</a:t>
            </a:r>
            <a:endParaRPr lang="it-IT" dirty="0" smtClean="0"/>
          </a:p>
          <a:p>
            <a:pPr lvl="1"/>
            <a:r>
              <a:rPr lang="it-IT" dirty="0" err="1"/>
              <a:t>Proprietary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endParaRPr lang="it-IT" dirty="0"/>
          </a:p>
          <a:p>
            <a:pPr lvl="1"/>
            <a:r>
              <a:rPr lang="it-IT" dirty="0" err="1" smtClean="0"/>
              <a:t>Unused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eating</a:t>
            </a:r>
            <a:r>
              <a:rPr lang="it-IT" dirty="0" smtClean="0"/>
              <a:t> </a:t>
            </a:r>
            <a:r>
              <a:rPr lang="it-IT" dirty="0" err="1" smtClean="0"/>
              <a:t>precious</a:t>
            </a:r>
            <a:r>
              <a:rPr lang="it-IT" dirty="0" smtClean="0"/>
              <a:t> </a:t>
            </a:r>
            <a:r>
              <a:rPr lang="it-IT" dirty="0" err="1" smtClean="0"/>
              <a:t>memory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lvl="1"/>
            <a:r>
              <a:rPr lang="it-IT" dirty="0" smtClean="0"/>
              <a:t>Be </a:t>
            </a:r>
            <a:r>
              <a:rPr lang="it-IT" dirty="0" err="1" smtClean="0"/>
              <a:t>stuck</a:t>
            </a:r>
            <a:r>
              <a:rPr lang="it-IT" dirty="0" smtClean="0"/>
              <a:t> to 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version</a:t>
            </a:r>
            <a:r>
              <a:rPr lang="it-IT" dirty="0" smtClean="0"/>
              <a:t> of a component </a:t>
            </a:r>
          </a:p>
        </p:txBody>
      </p:sp>
    </p:spTree>
    <p:extLst>
      <p:ext uri="{BB962C8B-B14F-4D97-AF65-F5344CB8AC3E}">
        <p14:creationId xmlns:p14="http://schemas.microsoft.com/office/powerpoint/2010/main" val="114116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Introducing</a:t>
            </a:r>
            <a:r>
              <a:rPr lang="it-IT" dirty="0" smtClean="0"/>
              <a:t> Mosaico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164354" y="2409006"/>
            <a:ext cx="4153647" cy="3242516"/>
          </a:xfrm>
        </p:spPr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distribution</a:t>
            </a:r>
            <a:r>
              <a:rPr lang="it-IT" dirty="0" smtClean="0"/>
              <a:t>!</a:t>
            </a:r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framework</a:t>
            </a:r>
            <a:r>
              <a:rPr lang="it-IT" dirty="0" smtClean="0"/>
              <a:t>!</a:t>
            </a:r>
          </a:p>
          <a:p>
            <a:r>
              <a:rPr lang="it-IT" dirty="0" smtClean="0"/>
              <a:t>Open Source 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84261" y="1482207"/>
            <a:ext cx="60949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latin typeface="Courier New"/>
                <a:cs typeface="Courier New"/>
              </a:rPr>
              <a:t>http://</a:t>
            </a:r>
            <a:r>
              <a:rPr lang="it-IT" sz="3200" b="1" dirty="0" err="1" smtClean="0">
                <a:latin typeface="Courier New"/>
                <a:cs typeface="Courier New"/>
              </a:rPr>
              <a:t>github.com</a:t>
            </a:r>
            <a:endParaRPr lang="it-IT" sz="3200" b="1" dirty="0" smtClean="0">
              <a:latin typeface="Courier New"/>
              <a:cs typeface="Courier New"/>
            </a:endParaRPr>
          </a:p>
          <a:p>
            <a:r>
              <a:rPr lang="it-IT" sz="3200" b="1" dirty="0">
                <a:latin typeface="Courier New"/>
                <a:cs typeface="Courier New"/>
              </a:rPr>
              <a:t> </a:t>
            </a:r>
            <a:r>
              <a:rPr lang="it-IT" sz="3200" b="1" dirty="0" smtClean="0">
                <a:latin typeface="Courier New"/>
                <a:cs typeface="Courier New"/>
              </a:rPr>
              <a:t>     /</a:t>
            </a:r>
            <a:r>
              <a:rPr lang="it-IT" sz="3200" b="1" dirty="0" err="1" smtClean="0">
                <a:latin typeface="Courier New"/>
                <a:cs typeface="Courier New"/>
              </a:rPr>
              <a:t>sciabarra</a:t>
            </a:r>
            <a:r>
              <a:rPr lang="it-IT" sz="3200" b="1" dirty="0" smtClean="0">
                <a:latin typeface="Courier New"/>
                <a:cs typeface="Courier New"/>
              </a:rPr>
              <a:t>/Mosaico</a:t>
            </a:r>
            <a:endParaRPr lang="it-IT" sz="3200" b="1" dirty="0">
              <a:latin typeface="Courier New"/>
              <a:cs typeface="Courier New"/>
            </a:endParaRPr>
          </a:p>
        </p:txBody>
      </p:sp>
      <p:sp>
        <p:nvSpPr>
          <p:cNvPr id="6" name="Segnaposto contenuto 4"/>
          <p:cNvSpPr txBox="1">
            <a:spLocks/>
          </p:cNvSpPr>
          <p:nvPr/>
        </p:nvSpPr>
        <p:spPr>
          <a:xfrm>
            <a:off x="4452471" y="2757173"/>
            <a:ext cx="4153647" cy="4027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"starter kit" for</a:t>
            </a:r>
          </a:p>
          <a:p>
            <a:pPr lvl="1"/>
            <a:r>
              <a:rPr lang="it-IT" dirty="0" err="1" smtClean="0"/>
              <a:t>creating</a:t>
            </a:r>
            <a:r>
              <a:rPr lang="it-IT" dirty="0" smtClean="0"/>
              <a:t> a </a:t>
            </a:r>
            <a:r>
              <a:rPr lang="it-IT" dirty="0" err="1" smtClean="0"/>
              <a:t>cloud</a:t>
            </a:r>
            <a:r>
              <a:rPr lang="it-IT" dirty="0" smtClean="0"/>
              <a:t> in AWS with </a:t>
            </a:r>
            <a:r>
              <a:rPr lang="it-IT" dirty="0" err="1" smtClean="0"/>
              <a:t>CloudFormation</a:t>
            </a:r>
            <a:endParaRPr lang="it-IT" dirty="0" smtClean="0"/>
          </a:p>
          <a:p>
            <a:pPr lvl="1"/>
            <a:r>
              <a:rPr lang="it-IT" dirty="0" err="1" smtClean="0"/>
              <a:t>Installing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and </a:t>
            </a: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r>
              <a:rPr lang="it-IT" dirty="0" smtClean="0"/>
              <a:t> with </a:t>
            </a:r>
            <a:r>
              <a:rPr lang="it-IT" dirty="0" err="1" smtClean="0"/>
              <a:t>Ansible</a:t>
            </a:r>
            <a:endParaRPr lang="it-IT" dirty="0" smtClean="0"/>
          </a:p>
          <a:p>
            <a:pPr lvl="1"/>
            <a:r>
              <a:rPr lang="it-IT" dirty="0" smtClean="0"/>
              <a:t>Building Images with Jenkins and SBT</a:t>
            </a:r>
          </a:p>
          <a:p>
            <a:pPr lvl="1"/>
            <a:r>
              <a:rPr lang="it-IT" dirty="0" err="1" smtClean="0"/>
              <a:t>Orchestrating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Docker</a:t>
            </a:r>
            <a:r>
              <a:rPr lang="it-IT" dirty="0" smtClean="0"/>
              <a:t> Compose</a:t>
            </a:r>
          </a:p>
          <a:p>
            <a:pPr lvl="1"/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7" name="CasellaDiTesto 6"/>
          <p:cNvSpPr txBox="1"/>
          <p:nvPr/>
        </p:nvSpPr>
        <p:spPr>
          <a:xfrm>
            <a:off x="1614143" y="5221135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40" y="5920054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24" y="5187962"/>
            <a:ext cx="992669" cy="8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Calamaio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Angoli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7428</TotalTime>
  <Words>408</Words>
  <Application>Microsoft Macintosh PowerPoint</Application>
  <PresentationFormat>Presentazione su schermo (4:3)</PresentationFormat>
  <Paragraphs>154</Paragraphs>
  <Slides>35</Slides>
  <Notes>35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6" baseType="lpstr">
      <vt:lpstr>Tema di Office</vt:lpstr>
      <vt:lpstr>DevOPS for SCALA</vt:lpstr>
      <vt:lpstr>Let's do  Big Data!</vt:lpstr>
      <vt:lpstr>Mission Statement</vt:lpstr>
      <vt:lpstr>What I tried</vt:lpstr>
      <vt:lpstr>Tuning your requirements</vt:lpstr>
      <vt:lpstr>The problem with customisation</vt:lpstr>
      <vt:lpstr>What I want</vt:lpstr>
      <vt:lpstr>What I do NOT want</vt:lpstr>
      <vt:lpstr>Introducing Mosaico</vt:lpstr>
      <vt:lpstr>Building on the shoulders of giants</vt:lpstr>
      <vt:lpstr>The real life of a DevOps</vt:lpstr>
      <vt:lpstr>How I feel  when I script with</vt:lpstr>
      <vt:lpstr>Bonus slide: Other feelings</vt:lpstr>
      <vt:lpstr>How a DevOps DevEnv Looks like</vt:lpstr>
      <vt:lpstr>But we can do a bit better</vt:lpstr>
      <vt:lpstr> </vt:lpstr>
      <vt:lpstr>Ammonite Scripting features</vt:lpstr>
      <vt:lpstr>Hierarchy of Containers</vt:lpstr>
      <vt:lpstr>The base Image</vt:lpstr>
      <vt:lpstr>MosaicoDocker SBT Plugin</vt:lpstr>
      <vt:lpstr>Building with SBT-DOCKER</vt:lpstr>
      <vt:lpstr>Four Steps to the Enlightment</vt:lpstr>
      <vt:lpstr>Step 1: building the cloud</vt:lpstr>
      <vt:lpstr>Cloud Formation</vt:lpstr>
      <vt:lpstr>Customising cloudformation.yml</vt:lpstr>
      <vt:lpstr>What the aws.sc script provides</vt:lpstr>
      <vt:lpstr>how you   create the VMs</vt:lpstr>
      <vt:lpstr>Step 2 Deploying  Docker Swarm</vt:lpstr>
      <vt:lpstr>How ansible looks like</vt:lpstr>
      <vt:lpstr>Ansible &amp; Swarm</vt:lpstr>
      <vt:lpstr>Step 3. Building  Docker Images</vt:lpstr>
      <vt:lpstr>Preparing Jenkins</vt:lpstr>
      <vt:lpstr>Create a Jenkins Job to build </vt:lpstr>
      <vt:lpstr>Step 4 Orchestrate</vt:lpstr>
      <vt:lpstr>Orchestrate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Michele Sciabarra</dc:creator>
  <cp:lastModifiedBy>Michele Sciabarra</cp:lastModifiedBy>
  <cp:revision>67</cp:revision>
  <dcterms:created xsi:type="dcterms:W3CDTF">2017-03-04T09:09:20Z</dcterms:created>
  <dcterms:modified xsi:type="dcterms:W3CDTF">2017-05-06T16:44:22Z</dcterms:modified>
</cp:coreProperties>
</file>